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1" r:id="rId9"/>
    <p:sldId id="267" r:id="rId10"/>
    <p:sldId id="262" r:id="rId11"/>
    <p:sldId id="263" r:id="rId12"/>
    <p:sldId id="264" r:id="rId13"/>
  </p:sldIdLst>
  <p:sldSz cx="12192000" cy="6858000"/>
  <p:notesSz cx="12192000" cy="6858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  <p:embeddedFont>
      <p:font typeface="Tw Cen MT" panose="020B0602020104020603" pitchFamily="34" charset="0"/>
      <p:regular r:id="rId19"/>
      <p:bold r:id="rId20"/>
      <p:italic r:id="rId21"/>
      <p:boldItalic r:id="rId2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44" y="0"/>
            <a:ext cx="1166352" cy="23667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3549396"/>
            <a:ext cx="219456" cy="66141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4482084"/>
            <a:ext cx="242315" cy="23622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4027" y="4867656"/>
            <a:ext cx="975844" cy="199034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71612" y="0"/>
            <a:ext cx="529304" cy="62636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532107" y="5551932"/>
            <a:ext cx="507492" cy="1296923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31168" y="4572"/>
            <a:ext cx="384048" cy="172516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40668" y="4867655"/>
            <a:ext cx="384048" cy="1981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419" y="2027301"/>
            <a:ext cx="8281161" cy="1415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55419" y="2027301"/>
            <a:ext cx="8281161" cy="1415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711" y="4021835"/>
            <a:ext cx="190500" cy="1889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67155" y="0"/>
            <a:ext cx="1407160" cy="2708275"/>
            <a:chOff x="867155" y="0"/>
            <a:chExt cx="1407160" cy="27082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783" y="0"/>
              <a:ext cx="1335531" cy="27081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155" y="4572"/>
              <a:ext cx="237744" cy="108966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9144"/>
            <a:ext cx="524256" cy="46634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355" y="5480303"/>
            <a:ext cx="513588" cy="13731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4944" y="4572"/>
            <a:ext cx="385572" cy="174040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881371"/>
            <a:ext cx="443484" cy="19583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5883" y="4572"/>
            <a:ext cx="813816" cy="402640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04444" y="9144"/>
            <a:ext cx="1794510" cy="6849109"/>
            <a:chOff x="504444" y="9144"/>
            <a:chExt cx="1794510" cy="6849109"/>
          </a:xfrm>
        </p:grpSpPr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9783" y="4867655"/>
              <a:ext cx="978819" cy="19903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444" y="9144"/>
              <a:ext cx="833628" cy="683513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1772411" y="1340770"/>
            <a:ext cx="8281161" cy="14305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 algn="ctr">
              <a:lnSpc>
                <a:spcPts val="5180"/>
              </a:lnSpc>
              <a:spcBef>
                <a:spcPts val="755"/>
              </a:spcBef>
            </a:pPr>
            <a:r>
              <a:rPr spc="-35" dirty="0"/>
              <a:t>VOLTAGE</a:t>
            </a:r>
            <a:r>
              <a:rPr spc="-155" dirty="0"/>
              <a:t> </a:t>
            </a:r>
            <a:r>
              <a:rPr dirty="0"/>
              <a:t>OUTPUT</a:t>
            </a:r>
            <a:r>
              <a:rPr spc="-140" dirty="0"/>
              <a:t> </a:t>
            </a:r>
            <a:r>
              <a:rPr spc="-35" dirty="0"/>
              <a:t>BASED </a:t>
            </a:r>
            <a:r>
              <a:rPr dirty="0"/>
              <a:t>TEMPERATURE</a:t>
            </a:r>
            <a:r>
              <a:rPr spc="-260" dirty="0"/>
              <a:t> </a:t>
            </a:r>
            <a:r>
              <a:rPr spc="-10" dirty="0"/>
              <a:t>SENSOR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055426" y="2895600"/>
            <a:ext cx="40811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82FFFF"/>
                </a:solidFill>
                <a:latin typeface="Tw Cen MT"/>
                <a:cs typeface="Tw Cen MT"/>
              </a:rPr>
              <a:t>USING</a:t>
            </a:r>
            <a:r>
              <a:rPr sz="2000" spc="-40" dirty="0">
                <a:solidFill>
                  <a:srgbClr val="82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82FFFF"/>
                </a:solidFill>
                <a:latin typeface="Tw Cen MT"/>
                <a:cs typeface="Tw Cen MT"/>
              </a:rPr>
              <a:t>THERMISTOR</a:t>
            </a:r>
            <a:r>
              <a:rPr sz="2000" spc="-55" dirty="0">
                <a:solidFill>
                  <a:srgbClr val="82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82FFFF"/>
                </a:solidFill>
                <a:latin typeface="Tw Cen MT"/>
                <a:cs typeface="Tw Cen MT"/>
              </a:rPr>
              <a:t>AND</a:t>
            </a:r>
            <a:r>
              <a:rPr sz="2000" spc="-5" dirty="0">
                <a:solidFill>
                  <a:srgbClr val="82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82FFFF"/>
                </a:solidFill>
                <a:latin typeface="Tw Cen MT"/>
                <a:cs typeface="Tw Cen MT"/>
              </a:rPr>
              <a:t>OP</a:t>
            </a:r>
            <a:r>
              <a:rPr sz="2000" spc="-30" dirty="0">
                <a:solidFill>
                  <a:srgbClr val="82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82FFFF"/>
                </a:solidFill>
                <a:latin typeface="Tw Cen MT"/>
                <a:cs typeface="Tw Cen MT"/>
              </a:rPr>
              <a:t>AMP</a:t>
            </a:r>
            <a:r>
              <a:rPr sz="2000" spc="-30" dirty="0">
                <a:solidFill>
                  <a:srgbClr val="82FFFF"/>
                </a:solidFill>
                <a:latin typeface="Tw Cen MT"/>
                <a:cs typeface="Tw Cen MT"/>
              </a:rPr>
              <a:t> </a:t>
            </a:r>
            <a:r>
              <a:rPr sz="2000" spc="-25" dirty="0">
                <a:solidFill>
                  <a:srgbClr val="82FFFF"/>
                </a:solidFill>
                <a:latin typeface="Tw Cen MT"/>
                <a:cs typeface="Tw Cen MT"/>
              </a:rPr>
              <a:t>741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82152" y="4210810"/>
            <a:ext cx="3580129" cy="224676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  <a:cs typeface="Tw Cen MT"/>
              </a:rPr>
              <a:t>TEAM </a:t>
            </a:r>
            <a:r>
              <a:rPr sz="24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  <a:cs typeface="Tw Cen MT"/>
              </a:rPr>
              <a:t>MEMBERS</a:t>
            </a:r>
            <a:endParaRPr sz="2400" dirty="0">
              <a:latin typeface="Tw Cen MT"/>
              <a:cs typeface="Tw Cen MT"/>
            </a:endParaRPr>
          </a:p>
          <a:p>
            <a:pPr marL="92075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16</a:t>
            </a:r>
            <a:r>
              <a:rPr sz="2400" b="1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Gaurav</a:t>
            </a:r>
            <a:r>
              <a:rPr sz="2400" b="1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w Cen MT"/>
                <a:cs typeface="Tw Cen MT"/>
              </a:rPr>
              <a:t>Bind</a:t>
            </a:r>
            <a:endParaRPr sz="2400" dirty="0">
              <a:latin typeface="Tw Cen MT"/>
              <a:cs typeface="Tw Cen MT"/>
            </a:endParaRPr>
          </a:p>
          <a:p>
            <a:pPr marL="92075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17</a:t>
            </a:r>
            <a:r>
              <a:rPr sz="2400" b="1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Ameya</a:t>
            </a:r>
            <a:r>
              <a:rPr sz="2400" b="1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w Cen MT"/>
                <a:cs typeface="Tw Cen MT"/>
              </a:rPr>
              <a:t>Ganpatye</a:t>
            </a:r>
            <a:endParaRPr sz="2400" dirty="0">
              <a:latin typeface="Tw Cen MT"/>
              <a:cs typeface="Tw Cen MT"/>
            </a:endParaRPr>
          </a:p>
          <a:p>
            <a:pPr marL="92075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21</a:t>
            </a:r>
            <a:r>
              <a:rPr sz="240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Ashish </a:t>
            </a:r>
            <a:r>
              <a:rPr sz="2400" b="1" spc="-10" dirty="0">
                <a:solidFill>
                  <a:srgbClr val="FFFFFF"/>
                </a:solidFill>
                <a:latin typeface="Tw Cen MT"/>
                <a:cs typeface="Tw Cen MT"/>
              </a:rPr>
              <a:t>Ranjan</a:t>
            </a:r>
            <a:endParaRPr sz="2400" dirty="0">
              <a:latin typeface="Tw Cen MT"/>
              <a:cs typeface="Tw Cen MT"/>
            </a:endParaRPr>
          </a:p>
          <a:p>
            <a:pPr marL="92075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29</a:t>
            </a:r>
            <a:r>
              <a:rPr sz="2400" b="1" spc="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Shreerang</a:t>
            </a:r>
            <a:r>
              <a:rPr sz="2400" b="1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w Cen MT"/>
                <a:cs typeface="Tw Cen MT"/>
              </a:rPr>
              <a:t>Mhatre</a:t>
            </a:r>
            <a:endParaRPr lang="en-IN" sz="2400" b="1" spc="-10" dirty="0">
              <a:solidFill>
                <a:srgbClr val="FFFFFF"/>
              </a:solidFill>
              <a:latin typeface="Tw Cen MT"/>
              <a:cs typeface="Tw Cen MT"/>
            </a:endParaRPr>
          </a:p>
          <a:p>
            <a:pPr marL="92075">
              <a:lnSpc>
                <a:spcPct val="100000"/>
              </a:lnSpc>
            </a:pPr>
            <a:r>
              <a:rPr lang="en-IN" sz="2400" b="1" spc="-10" dirty="0">
                <a:solidFill>
                  <a:srgbClr val="FFFFFF"/>
                </a:solidFill>
                <a:latin typeface="Tw Cen MT"/>
                <a:cs typeface="Tw Cen MT"/>
              </a:rPr>
              <a:t>30 Sugandh Kedia</a:t>
            </a:r>
            <a:endParaRPr sz="2400" dirty="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216" y="1017778"/>
            <a:ext cx="2065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WORKING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0216" y="1831332"/>
            <a:ext cx="9591040" cy="421386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Here the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OpAmp 741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 used as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differential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amplifier.</a:t>
            </a:r>
            <a:endParaRPr sz="24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An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NTC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Thermistor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used</a:t>
            </a:r>
            <a:r>
              <a:rPr sz="24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sense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i.e.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with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increase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in</a:t>
            </a:r>
            <a:endParaRPr sz="2400">
              <a:latin typeface="Tw Cen MT"/>
              <a:cs typeface="Tw Cen MT"/>
            </a:endParaRPr>
          </a:p>
          <a:p>
            <a:pPr marL="2413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 the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resistance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2400" spc="6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 thermistor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decreases.</a:t>
            </a:r>
            <a:endParaRPr sz="2400">
              <a:latin typeface="Tw Cen MT"/>
              <a:cs typeface="Tw Cen MT"/>
            </a:endParaRPr>
          </a:p>
          <a:p>
            <a:pPr marL="241300" marR="728980" indent="-228600">
              <a:lnSpc>
                <a:spcPct val="120000"/>
              </a:lnSpc>
              <a:spcBef>
                <a:spcPts val="101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change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resistance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changes the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input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voltage and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accordingly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output.</a:t>
            </a:r>
            <a:endParaRPr sz="24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r>
              <a:rPr sz="24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setup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able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provide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linear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voltage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dependence.</a:t>
            </a:r>
            <a:endParaRPr sz="24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change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voltage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according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change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visible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0.5V/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C.</a:t>
            </a:r>
            <a:endParaRPr sz="24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voltage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output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measured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using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multimeter.</a:t>
            </a:r>
            <a:endParaRPr sz="2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399034"/>
            <a:ext cx="4159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PROJECT</a:t>
            </a:r>
            <a:r>
              <a:rPr sz="3600" spc="5" dirty="0"/>
              <a:t> </a:t>
            </a:r>
            <a:r>
              <a:rPr sz="3600" spc="-20" dirty="0"/>
              <a:t>SIMULATION</a:t>
            </a:r>
            <a:endParaRPr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CBF0B-93EE-4F30-90A2-C84107019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973074"/>
            <a:ext cx="10010776" cy="56310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4050" y="1307265"/>
            <a:ext cx="5617210" cy="2121735"/>
          </a:xfrm>
          <a:prstGeom prst="rect">
            <a:avLst/>
          </a:prstGeom>
        </p:spPr>
        <p:txBody>
          <a:bodyPr vert="horz" wrap="square" lIns="0" tIns="3079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425"/>
              </a:spcBef>
            </a:pPr>
            <a:r>
              <a:rPr sz="6000" dirty="0">
                <a:solidFill>
                  <a:srgbClr val="FFFFFF"/>
                </a:solidFill>
                <a:latin typeface="Tw Cen MT"/>
                <a:cs typeface="Tw Cen MT"/>
              </a:rPr>
              <a:t>THANK</a:t>
            </a:r>
            <a:r>
              <a:rPr sz="6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6000" spc="-25" dirty="0">
                <a:solidFill>
                  <a:srgbClr val="FFFFFF"/>
                </a:solidFill>
                <a:latin typeface="Tw Cen MT"/>
                <a:cs typeface="Tw Cen MT"/>
              </a:rPr>
              <a:t>YOU</a:t>
            </a:r>
            <a:endParaRPr sz="6000" dirty="0">
              <a:latin typeface="Tw Cen MT"/>
              <a:cs typeface="Tw Cen MT"/>
            </a:endParaRPr>
          </a:p>
          <a:p>
            <a:pPr marL="12700" algn="ctr">
              <a:lnSpc>
                <a:spcPct val="100000"/>
              </a:lnSpc>
              <a:spcBef>
                <a:spcPts val="116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Analog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Digital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Integrated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Circuits</a:t>
            </a:r>
            <a:endParaRPr sz="1800" dirty="0">
              <a:latin typeface="Tw Cen MT"/>
              <a:cs typeface="Tw Cen MT"/>
            </a:endParaRPr>
          </a:p>
          <a:p>
            <a:pPr marL="12700" algn="ctr">
              <a:lnSpc>
                <a:spcPct val="100000"/>
              </a:lnSpc>
              <a:spcBef>
                <a:spcPts val="143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SY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BTech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Electrical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Computer</a:t>
            </a:r>
            <a:r>
              <a:rPr sz="18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Engineering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(A.Y.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2022-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23)</a:t>
            </a:r>
            <a:endParaRPr sz="1800" dirty="0">
              <a:latin typeface="Tw Cen MT"/>
              <a:cs typeface="Tw Cen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5400" y="4267200"/>
            <a:ext cx="3578860" cy="261481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  <a:cs typeface="Tw Cen MT"/>
              </a:rPr>
              <a:t>TEAM</a:t>
            </a:r>
            <a:r>
              <a:rPr sz="2400" b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  <a:cs typeface="Tw Cen MT"/>
              </a:rPr>
              <a:t> </a:t>
            </a:r>
            <a:r>
              <a:rPr sz="24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  <a:cs typeface="Tw Cen MT"/>
              </a:rPr>
              <a:t>MEMBERS</a:t>
            </a:r>
            <a:endParaRPr sz="2400" b="1" dirty="0">
              <a:latin typeface="Tw Cen MT"/>
              <a:cs typeface="Tw Cen MT"/>
            </a:endParaRPr>
          </a:p>
          <a:p>
            <a:pPr marL="9144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16</a:t>
            </a:r>
            <a:r>
              <a:rPr sz="2400" b="1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Gaurav</a:t>
            </a:r>
            <a:r>
              <a:rPr sz="2400" b="1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w Cen MT"/>
                <a:cs typeface="Tw Cen MT"/>
              </a:rPr>
              <a:t>Bind</a:t>
            </a:r>
            <a:endParaRPr sz="2400" b="1" dirty="0">
              <a:latin typeface="Tw Cen MT"/>
              <a:cs typeface="Tw Cen MT"/>
            </a:endParaRPr>
          </a:p>
          <a:p>
            <a:pPr marL="9144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17</a:t>
            </a:r>
            <a:r>
              <a:rPr sz="2400" b="1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Ameya</a:t>
            </a:r>
            <a:r>
              <a:rPr sz="2400" b="1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w Cen MT"/>
                <a:cs typeface="Tw Cen MT"/>
              </a:rPr>
              <a:t>Ganpatye</a:t>
            </a:r>
            <a:endParaRPr sz="2400" b="1" dirty="0">
              <a:latin typeface="Tw Cen MT"/>
              <a:cs typeface="Tw Cen MT"/>
            </a:endParaRPr>
          </a:p>
          <a:p>
            <a:pPr marL="9144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21</a:t>
            </a:r>
            <a:r>
              <a:rPr sz="240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Ashish </a:t>
            </a:r>
            <a:r>
              <a:rPr sz="2400" b="1" spc="-10" dirty="0">
                <a:solidFill>
                  <a:srgbClr val="FFFFFF"/>
                </a:solidFill>
                <a:latin typeface="Tw Cen MT"/>
                <a:cs typeface="Tw Cen MT"/>
              </a:rPr>
              <a:t>Ranjan</a:t>
            </a:r>
            <a:endParaRPr sz="2400" b="1" dirty="0">
              <a:latin typeface="Tw Cen MT"/>
              <a:cs typeface="Tw Cen MT"/>
            </a:endParaRPr>
          </a:p>
          <a:p>
            <a:pPr marL="9144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29</a:t>
            </a:r>
            <a:r>
              <a:rPr sz="2400" b="1" spc="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w Cen MT"/>
                <a:cs typeface="Tw Cen MT"/>
              </a:rPr>
              <a:t>Shreerang</a:t>
            </a:r>
            <a:r>
              <a:rPr sz="2400" b="1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w Cen MT"/>
                <a:cs typeface="Tw Cen MT"/>
              </a:rPr>
              <a:t>Mhatre</a:t>
            </a:r>
            <a:endParaRPr lang="en-IN" sz="2400" b="1" spc="-10" dirty="0">
              <a:solidFill>
                <a:srgbClr val="FFFFFF"/>
              </a:solidFill>
              <a:latin typeface="Tw Cen MT"/>
              <a:cs typeface="Tw Cen MT"/>
            </a:endParaRPr>
          </a:p>
          <a:p>
            <a:pPr marL="91440">
              <a:lnSpc>
                <a:spcPct val="100000"/>
              </a:lnSpc>
            </a:pPr>
            <a:r>
              <a:rPr lang="en-IN" sz="2400" b="1" spc="-10" dirty="0">
                <a:solidFill>
                  <a:srgbClr val="FFFFFF"/>
                </a:solidFill>
                <a:latin typeface="Tw Cen MT"/>
                <a:cs typeface="Tw Cen MT"/>
              </a:rPr>
              <a:t>30 Sugandh Kedia</a:t>
            </a:r>
          </a:p>
          <a:p>
            <a:pPr marL="91440">
              <a:lnSpc>
                <a:spcPct val="100000"/>
              </a:lnSpc>
            </a:pPr>
            <a:endParaRPr sz="2400" b="1" dirty="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216" y="1017778"/>
            <a:ext cx="2097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OVERVIEW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0216" y="1819211"/>
            <a:ext cx="5843270" cy="423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143510" indent="-228600">
              <a:lnSpc>
                <a:spcPct val="120000"/>
              </a:lnSpc>
              <a:spcBef>
                <a:spcPts val="10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r>
              <a:rPr sz="2400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Sensor</a:t>
            </a:r>
            <a:r>
              <a:rPr sz="24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Circuit</a:t>
            </a:r>
            <a:r>
              <a:rPr sz="2400" spc="-5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gives</a:t>
            </a:r>
            <a:r>
              <a:rPr sz="2400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voltage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output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according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which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present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hence,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can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be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used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to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measure/sense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temperature.</a:t>
            </a:r>
            <a:endParaRPr sz="2400">
              <a:latin typeface="Tw Cen MT"/>
              <a:cs typeface="Tw Cen MT"/>
            </a:endParaRPr>
          </a:p>
          <a:p>
            <a:pPr marL="241300" marR="5080" indent="-228600">
              <a:lnSpc>
                <a:spcPct val="120000"/>
              </a:lnSpc>
              <a:spcBef>
                <a:spcPts val="994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There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linear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dependence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between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 and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voltage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output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which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can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be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measured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through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circuit.</a:t>
            </a:r>
            <a:endParaRPr sz="2400">
              <a:latin typeface="Tw Cen MT"/>
              <a:cs typeface="Tw Cen MT"/>
            </a:endParaRPr>
          </a:p>
          <a:p>
            <a:pPr marL="241300" marR="310515" indent="-228600">
              <a:lnSpc>
                <a:spcPct val="120000"/>
              </a:lnSpc>
              <a:spcBef>
                <a:spcPts val="101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major two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components of</a:t>
            </a:r>
            <a:r>
              <a:rPr sz="2400" spc="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circuit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are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an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Op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Amp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(741) and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NTC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Thermistor.</a:t>
            </a:r>
            <a:endParaRPr sz="2400">
              <a:latin typeface="Tw Cen MT"/>
              <a:cs typeface="Tw Cen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6616" y="1287780"/>
            <a:ext cx="2666648" cy="21411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4280" y="3892398"/>
            <a:ext cx="3471055" cy="1950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216" y="1017778"/>
            <a:ext cx="3275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NTC</a:t>
            </a:r>
            <a:r>
              <a:rPr sz="3600" spc="-120" dirty="0"/>
              <a:t> </a:t>
            </a:r>
            <a:r>
              <a:rPr sz="3600" spc="-10" dirty="0"/>
              <a:t>THERMISTOR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0216" y="1815845"/>
            <a:ext cx="9664065" cy="430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Thermistor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thermal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resistor,</a:t>
            </a:r>
            <a:r>
              <a:rPr sz="24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is,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dependent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resistor.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Its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resistance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depends on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 of</a:t>
            </a:r>
            <a:r>
              <a:rPr sz="2400" spc="6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environment</a:t>
            </a:r>
            <a:r>
              <a:rPr sz="24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it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placed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in.</a:t>
            </a:r>
            <a:endParaRPr sz="24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Usually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all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resistors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are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dependent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on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but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there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no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formal</a:t>
            </a:r>
            <a:endParaRPr sz="2400">
              <a:latin typeface="Tw Cen MT"/>
              <a:cs typeface="Tw Cen MT"/>
            </a:endParaRPr>
          </a:p>
          <a:p>
            <a:pPr marL="2413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relation</a:t>
            </a:r>
            <a:r>
              <a:rPr sz="2400" spc="-5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between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resistance.</a:t>
            </a:r>
            <a:endParaRPr sz="2400">
              <a:latin typeface="Tw Cen MT"/>
              <a:cs typeface="Tw Cen MT"/>
            </a:endParaRPr>
          </a:p>
          <a:p>
            <a:pPr marL="241300" marR="1042669" indent="-228600">
              <a:lnSpc>
                <a:spcPct val="110000"/>
              </a:lnSpc>
              <a:spcBef>
                <a:spcPts val="100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In the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case</a:t>
            </a:r>
            <a:r>
              <a:rPr sz="24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2400" spc="7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thermistors,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there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relation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which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 present</a:t>
            </a:r>
            <a:r>
              <a:rPr sz="2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between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resistance.</a:t>
            </a:r>
            <a:endParaRPr sz="2400">
              <a:latin typeface="Tw Cen MT"/>
              <a:cs typeface="Tw Cen MT"/>
            </a:endParaRPr>
          </a:p>
          <a:p>
            <a:pPr marL="86995" algn="ctr">
              <a:lnSpc>
                <a:spcPct val="100000"/>
              </a:lnSpc>
              <a:spcBef>
                <a:spcPts val="1275"/>
              </a:spcBef>
            </a:pPr>
            <a:r>
              <a:rPr sz="3300" b="1" spc="-10" dirty="0">
                <a:solidFill>
                  <a:srgbClr val="FFFFFF"/>
                </a:solidFill>
                <a:latin typeface="Calibri"/>
                <a:cs typeface="Calibri"/>
              </a:rPr>
              <a:t>Δ</a:t>
            </a:r>
            <a:r>
              <a:rPr sz="3300" b="1" spc="-10" dirty="0">
                <a:solidFill>
                  <a:srgbClr val="FFFFFF"/>
                </a:solidFill>
                <a:latin typeface="Cambria Math"/>
                <a:cs typeface="Cambria Math"/>
              </a:rPr>
              <a:t>𝑅</a:t>
            </a:r>
            <a:r>
              <a:rPr sz="3300" b="1" spc="-1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3300" b="1" spc="-10" dirty="0">
                <a:solidFill>
                  <a:srgbClr val="FFFFFF"/>
                </a:solidFill>
                <a:latin typeface="Cambria Math"/>
                <a:cs typeface="Cambria Math"/>
              </a:rPr>
              <a:t>𝑘</a:t>
            </a:r>
            <a:r>
              <a:rPr sz="3300" b="1" spc="-10" dirty="0">
                <a:solidFill>
                  <a:srgbClr val="FFFFFF"/>
                </a:solidFill>
                <a:latin typeface="Tw Cen MT"/>
                <a:cs typeface="Tw Cen MT"/>
              </a:rPr>
              <a:t>∙</a:t>
            </a:r>
            <a:r>
              <a:rPr sz="3300" b="1" spc="-10" dirty="0">
                <a:solidFill>
                  <a:srgbClr val="FFFFFF"/>
                </a:solidFill>
                <a:latin typeface="Calibri"/>
                <a:cs typeface="Calibri"/>
              </a:rPr>
              <a:t>Δ</a:t>
            </a:r>
            <a:r>
              <a:rPr sz="3300" b="1" spc="-10" dirty="0">
                <a:solidFill>
                  <a:srgbClr val="FFFFFF"/>
                </a:solidFill>
                <a:latin typeface="Cambria Math"/>
                <a:cs typeface="Cambria Math"/>
              </a:rPr>
              <a:t>𝑇</a:t>
            </a:r>
            <a:endParaRPr sz="3300">
              <a:latin typeface="Cambria Math"/>
              <a:cs typeface="Cambria Math"/>
            </a:endParaRPr>
          </a:p>
          <a:p>
            <a:pPr marL="241300" marR="927100" indent="-228600">
              <a:lnSpc>
                <a:spcPct val="110000"/>
              </a:lnSpc>
              <a:spcBef>
                <a:spcPts val="111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Here,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Δ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𝑅</a:t>
            </a:r>
            <a:r>
              <a:rPr sz="2400" spc="1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change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resistance,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Δ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𝑇</a:t>
            </a:r>
            <a:r>
              <a:rPr sz="2400" spc="1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change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𝑘</a:t>
            </a:r>
            <a:r>
              <a:rPr sz="2400" spc="12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is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coefficient</a:t>
            </a:r>
            <a:r>
              <a:rPr sz="24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2400" spc="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resistance.</a:t>
            </a:r>
            <a:endParaRPr sz="2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216" y="1017778"/>
            <a:ext cx="3275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NTC</a:t>
            </a:r>
            <a:r>
              <a:rPr sz="3600" spc="-120" dirty="0"/>
              <a:t> </a:t>
            </a:r>
            <a:r>
              <a:rPr sz="3600" spc="-10" dirty="0"/>
              <a:t>THERMISTOR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0216" y="1784095"/>
            <a:ext cx="5340985" cy="423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An</a:t>
            </a:r>
            <a:r>
              <a:rPr sz="24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Negative</a:t>
            </a:r>
            <a:r>
              <a:rPr sz="2400" spc="-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5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Coefficient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Thermistor is</a:t>
            </a:r>
            <a:r>
              <a:rPr sz="2400" spc="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400" spc="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Thermistor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whose Temperature</a:t>
            </a:r>
            <a:r>
              <a:rPr sz="2400" spc="-6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coefficient</a:t>
            </a:r>
            <a:r>
              <a:rPr sz="2400" spc="-7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resistance,</a:t>
            </a:r>
            <a:r>
              <a:rPr sz="2400" spc="-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𝑘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,</a:t>
            </a:r>
            <a:r>
              <a:rPr sz="2400" spc="-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negative.</a:t>
            </a:r>
            <a:endParaRPr sz="2400">
              <a:latin typeface="Tw Cen MT"/>
              <a:cs typeface="Tw Cen MT"/>
            </a:endParaRPr>
          </a:p>
          <a:p>
            <a:pPr marL="241300" marR="104775" indent="-228600">
              <a:lnSpc>
                <a:spcPct val="120100"/>
              </a:lnSpc>
              <a:spcBef>
                <a:spcPts val="99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implies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than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resistance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2400" spc="6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an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NTC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Thermistor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decreases</a:t>
            </a:r>
            <a:r>
              <a:rPr sz="2400" spc="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with</a:t>
            </a:r>
            <a:r>
              <a:rPr sz="2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increase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temperature.</a:t>
            </a:r>
            <a:endParaRPr sz="24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An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NTC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Thermistor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used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endParaRPr sz="2400">
              <a:latin typeface="Tw Cen MT"/>
              <a:cs typeface="Tw Cen MT"/>
            </a:endParaRPr>
          </a:p>
          <a:p>
            <a:pPr marL="2413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Temperature</a:t>
            </a:r>
            <a:r>
              <a:rPr sz="2400" spc="-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Sensor</a:t>
            </a:r>
            <a:r>
              <a:rPr sz="2400" spc="-6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Circuit.</a:t>
            </a:r>
            <a:endParaRPr sz="2400">
              <a:latin typeface="Tw Cen MT"/>
              <a:cs typeface="Tw Cen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1668" y="1143000"/>
            <a:ext cx="1789992" cy="2286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9168" y="3953255"/>
            <a:ext cx="3707891" cy="19034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216" y="609600"/>
            <a:ext cx="2823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COMPONENTS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210885" y="1447800"/>
            <a:ext cx="3469004" cy="3335654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IC1: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LM741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Op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Amp</a:t>
            </a:r>
            <a:endParaRPr sz="2400" dirty="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C1: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0.1uF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Capacitor</a:t>
            </a:r>
            <a:endParaRPr sz="2400" dirty="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ZD1: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6.8V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Zener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Diode</a:t>
            </a:r>
            <a:endParaRPr sz="2400" dirty="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VR1: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10K</a:t>
            </a:r>
            <a:r>
              <a:rPr sz="2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Ω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Potentiometer</a:t>
            </a:r>
            <a:endParaRPr sz="2400" dirty="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R4: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10K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Ω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NTC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Thermistor</a:t>
            </a:r>
            <a:endParaRPr sz="2400" dirty="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R1,R2,R3: 10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K </a:t>
            </a:r>
            <a:r>
              <a:rPr sz="2400" spc="-50" dirty="0">
                <a:solidFill>
                  <a:srgbClr val="FFFFFF"/>
                </a:solidFill>
                <a:latin typeface="Tw Cen MT"/>
                <a:cs typeface="Tw Cen MT"/>
              </a:rPr>
              <a:t>Ω</a:t>
            </a:r>
            <a:endParaRPr sz="2400" dirty="0">
              <a:latin typeface="Tw Cen MT"/>
              <a:cs typeface="Tw Cen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38800" y="1295400"/>
            <a:ext cx="2273300" cy="1723389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R5: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470</a:t>
            </a:r>
            <a:r>
              <a:rPr sz="2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w Cen MT"/>
                <a:cs typeface="Tw Cen MT"/>
              </a:rPr>
              <a:t>Ω</a:t>
            </a:r>
            <a:endParaRPr sz="2400" dirty="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R6,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R7: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100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K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w Cen MT"/>
                <a:cs typeface="Tw Cen MT"/>
              </a:rPr>
              <a:t>Ω</a:t>
            </a:r>
            <a:endParaRPr sz="2400" dirty="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R8,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R9: 680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K</a:t>
            </a:r>
            <a:r>
              <a:rPr sz="24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w Cen MT"/>
                <a:cs typeface="Tw Cen MT"/>
              </a:rPr>
              <a:t>Ω</a:t>
            </a:r>
            <a:endParaRPr sz="2400" dirty="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4F2F7C-75E3-4C4E-82DD-69D2DCF5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95400"/>
            <a:ext cx="8991600" cy="5216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1F21E4-8856-4ACC-A20F-278E9409C89F}"/>
              </a:ext>
            </a:extLst>
          </p:cNvPr>
          <p:cNvSpPr txBox="1"/>
          <p:nvPr/>
        </p:nvSpPr>
        <p:spPr>
          <a:xfrm>
            <a:off x="1219200" y="507724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w Cen MT" panose="020B0602020104020603" pitchFamily="34" charset="0"/>
              </a:rPr>
              <a:t>INTERNALS OF LM 741</a:t>
            </a:r>
          </a:p>
        </p:txBody>
      </p:sp>
    </p:spTree>
    <p:extLst>
      <p:ext uri="{BB962C8B-B14F-4D97-AF65-F5344CB8AC3E}">
        <p14:creationId xmlns:p14="http://schemas.microsoft.com/office/powerpoint/2010/main" val="118617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8B660A-D8C1-44F4-8B71-D96865B61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29701"/>
            <a:ext cx="5390874" cy="5830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919E5-F491-402C-8551-A0217929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29701"/>
            <a:ext cx="5066742" cy="5830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4B584-6351-4AFC-ADF5-528E43E142CE}"/>
              </a:ext>
            </a:extLst>
          </p:cNvPr>
          <p:cNvSpPr txBox="1"/>
          <p:nvPr/>
        </p:nvSpPr>
        <p:spPr>
          <a:xfrm>
            <a:off x="762000" y="1524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w Cen MT" panose="020B0602020104020603" pitchFamily="34" charset="0"/>
              </a:rPr>
              <a:t>Datasheet of LM741 IC (OPAM - 741)</a:t>
            </a:r>
          </a:p>
        </p:txBody>
      </p:sp>
    </p:spTree>
    <p:extLst>
      <p:ext uri="{BB962C8B-B14F-4D97-AF65-F5344CB8AC3E}">
        <p14:creationId xmlns:p14="http://schemas.microsoft.com/office/powerpoint/2010/main" val="189286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216" y="1017778"/>
            <a:ext cx="3457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CIRCUIT </a:t>
            </a:r>
            <a:r>
              <a:rPr sz="3600" spc="-10" dirty="0"/>
              <a:t>DIAGRAM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6140" y="1891283"/>
            <a:ext cx="5372303" cy="42533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D206AD-26A7-4226-8F93-C9251C038501}"/>
              </a:ext>
            </a:extLst>
          </p:cNvPr>
          <p:cNvSpPr txBox="1"/>
          <p:nvPr/>
        </p:nvSpPr>
        <p:spPr>
          <a:xfrm>
            <a:off x="1295400" y="433248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w Cen MT" panose="020B0602020104020603" pitchFamily="34" charset="0"/>
              </a:rPr>
              <a:t>Tinkercad Circuit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7E75B-C8BC-43AE-807E-04122BA45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8023"/>
            <a:ext cx="10363200" cy="54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89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459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Tw Cen MT</vt:lpstr>
      <vt:lpstr>Arial</vt:lpstr>
      <vt:lpstr>Cambria Math</vt:lpstr>
      <vt:lpstr>Calibri</vt:lpstr>
      <vt:lpstr>Office Theme</vt:lpstr>
      <vt:lpstr>PowerPoint Presentation</vt:lpstr>
      <vt:lpstr>OVERVIEW</vt:lpstr>
      <vt:lpstr>NTC THERMISTOR</vt:lpstr>
      <vt:lpstr>NTC THERMISTOR</vt:lpstr>
      <vt:lpstr>COMPONENTS</vt:lpstr>
      <vt:lpstr>PowerPoint Presentation</vt:lpstr>
      <vt:lpstr>PowerPoint Presentation</vt:lpstr>
      <vt:lpstr>CIRCUIT DIAGRAM</vt:lpstr>
      <vt:lpstr>PowerPoint Presentation</vt:lpstr>
      <vt:lpstr>WORKING</vt:lpstr>
      <vt:lpstr>PROJECT SIMULATION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Voltage Output based Temperature Sensor</dc:title>
  <dc:creator>Ashish Ranjan</dc:creator>
  <cp:lastModifiedBy>Shreerang Mhatre</cp:lastModifiedBy>
  <cp:revision>9</cp:revision>
  <dcterms:created xsi:type="dcterms:W3CDTF">2022-11-30T15:19:10Z</dcterms:created>
  <dcterms:modified xsi:type="dcterms:W3CDTF">2022-12-02T14:39:31Z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2022-11-27T00:00:00Z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2022-11-30T00:00:00Z</vt:filetime>
  </property>
</Properties>
</file>